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73" r:id="rId5"/>
  </p:sldMasterIdLst>
  <p:notesMasterIdLst>
    <p:notesMasterId r:id="rId12"/>
  </p:notesMasterIdLst>
  <p:sldIdLst>
    <p:sldId id="688" r:id="rId6"/>
    <p:sldId id="689" r:id="rId7"/>
    <p:sldId id="398" r:id="rId8"/>
    <p:sldId id="694" r:id="rId9"/>
    <p:sldId id="695" r:id="rId10"/>
    <p:sldId id="696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 Semi-Bold" panose="020B060402020202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A7F"/>
    <a:srgbClr val="4D4D4D"/>
    <a:srgbClr val="E9F1F5"/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02:29:31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02:29:31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1D08A-FC47-444C-A3F0-99DEE7D72CB6}" type="datetimeFigureOut">
              <a:rPr lang="en-AU" smtClean="0"/>
              <a:t>21/03/2022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76778-3D57-49CE-A134-28A0598657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923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 userDrawn="1"/>
        </p:nvSpPr>
        <p:spPr>
          <a:xfrm rot="-5400000">
            <a:off x="-3657930" y="4944151"/>
            <a:ext cx="8415278" cy="398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0"/>
              </a:lnSpc>
            </a:pPr>
            <a:r>
              <a:rPr lang="en-US" sz="2566" b="1" i="0" spc="282" dirty="0">
                <a:solidFill>
                  <a:srgbClr val="217A7F"/>
                </a:solidFill>
                <a:latin typeface="Montserrat Semi-Bold"/>
              </a:rPr>
              <a:t>GRAINS &amp; LEGUMES NUTRITION COUNCIL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0600" y="2172127"/>
            <a:ext cx="9677400" cy="25146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rt" panose="020B0504030302020204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rt" panose="020B0504030302020204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rt" panose="020B05040303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343327"/>
            <a:ext cx="10210800" cy="1828800"/>
          </a:xfrm>
        </p:spPr>
        <p:txBody>
          <a:bodyPr>
            <a:normAutofit/>
          </a:bodyPr>
          <a:lstStyle>
            <a:lvl1pPr marL="0" indent="0">
              <a:buNone/>
              <a:defRPr lang="en-US" sz="8000" kern="1200" dirty="0">
                <a:solidFill>
                  <a:srgbClr val="545454"/>
                </a:solidFill>
                <a:latin typeface="Corbert" panose="020B0504030302020204" pitchFamily="34" charset="0"/>
                <a:ea typeface="+mn-ea"/>
                <a:cs typeface="+mn-cs"/>
              </a:defRPr>
            </a:lvl1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Title…</a:t>
            </a:r>
          </a:p>
        </p:txBody>
      </p:sp>
      <p:pic>
        <p:nvPicPr>
          <p:cNvPr id="8" name="Picture 7" descr="A picture containing mirror, drawing&#10;&#10;Description automatically generated">
            <a:extLst>
              <a:ext uri="{FF2B5EF4-FFF2-40B4-BE49-F238E27FC236}">
                <a16:creationId xmlns:a16="http://schemas.microsoft.com/office/drawing/2014/main" id="{BCCEBD31-2EEF-4317-8E19-27F1364A86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597" y="190500"/>
            <a:ext cx="1709803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/>
          <p:nvPr userDrawn="1"/>
        </p:nvSpPr>
        <p:spPr>
          <a:xfrm rot="-5400000">
            <a:off x="-3657930" y="4944151"/>
            <a:ext cx="8415278" cy="398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0"/>
              </a:lnSpc>
            </a:pPr>
            <a:r>
              <a:rPr lang="en-US" sz="2566" b="1" i="0" spc="282" dirty="0">
                <a:solidFill>
                  <a:srgbClr val="217A7F"/>
                </a:solidFill>
                <a:latin typeface="Montserrat Semi-Bold"/>
              </a:rPr>
              <a:t>GRAINS &amp; LEGUMES NUTRITION COUNCIL</a:t>
            </a:r>
          </a:p>
        </p:txBody>
      </p:sp>
      <p:pic>
        <p:nvPicPr>
          <p:cNvPr id="10" name="Picture 23" descr="GF_Logo_PM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64" y="4141436"/>
            <a:ext cx="3057846" cy="107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T:\GGHN Projects\Logo's\Member Logos\PulseColour.tif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474" y="7813922"/>
            <a:ext cx="1468694" cy="1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BD logo  CMYK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641" y="4298628"/>
            <a:ext cx="2383400" cy="75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3" descr="04b%20Simplified%20Endorser%20Logo_png.jpe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629" y="6199404"/>
            <a:ext cx="2246364" cy="99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C:\Users\RMurray\AppData\Local\Microsoft\Windows\Temporary Internet Files\Content.Outlook\VDDFFSW8\RS1264_GWF_L_White-scr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4488"/>
            <a:ext cx="2563432" cy="88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C:\Users\RMurray\AppData\Local\Microsoft\Windows\Temporary Internet Files\Content.Outlook\VDDFFSW8\McKenzies Logo (2)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3944600" y="4281800"/>
            <a:ext cx="1988406" cy="96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AFGC03159_Logos_1Blue_LRG_140826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8057459"/>
            <a:ext cx="2829450" cy="126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R:\COMMUNITY OUTREACH\Corporate Communications\Logos\AEGIC Logo\AEGIC logo hires Large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2247900"/>
            <a:ext cx="2821388" cy="118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cpw logo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385" y="3857955"/>
            <a:ext cx="1845994" cy="163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02" y="7933816"/>
            <a:ext cx="1391924" cy="139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950" y="6027598"/>
            <a:ext cx="4827472" cy="1372746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343327"/>
            <a:ext cx="10210800" cy="1828800"/>
          </a:xfrm>
        </p:spPr>
        <p:txBody>
          <a:bodyPr>
            <a:normAutofit/>
          </a:bodyPr>
          <a:lstStyle>
            <a:lvl1pPr marL="0" indent="0">
              <a:buNone/>
              <a:defRPr lang="en-US" sz="8000" kern="1200" dirty="0">
                <a:solidFill>
                  <a:srgbClr val="545454"/>
                </a:solidFill>
                <a:latin typeface="Corbert" panose="020B0504030302020204" pitchFamily="34" charset="0"/>
                <a:ea typeface="+mn-ea"/>
                <a:cs typeface="+mn-cs"/>
              </a:defRPr>
            </a:lvl1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Our Contributors</a:t>
            </a:r>
          </a:p>
        </p:txBody>
      </p:sp>
      <p:pic>
        <p:nvPicPr>
          <p:cNvPr id="24" name="Picture 23" descr="A picture containing mirror, drawing&#10;&#10;Description automatically generated">
            <a:extLst>
              <a:ext uri="{FF2B5EF4-FFF2-40B4-BE49-F238E27FC236}">
                <a16:creationId xmlns:a16="http://schemas.microsoft.com/office/drawing/2014/main" id="{73EE653D-0701-49AB-A7DC-7A3BA53103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597" y="190500"/>
            <a:ext cx="1709803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 userDrawn="1"/>
        </p:nvSpPr>
        <p:spPr>
          <a:xfrm rot="-5400000">
            <a:off x="-3657930" y="4944151"/>
            <a:ext cx="8415278" cy="398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0"/>
              </a:lnSpc>
            </a:pPr>
            <a:r>
              <a:rPr lang="en-US" sz="2566" b="1" i="0" spc="282" dirty="0">
                <a:solidFill>
                  <a:srgbClr val="217A7F"/>
                </a:solidFill>
                <a:latin typeface="Montserrat Semi-Bold"/>
              </a:rPr>
              <a:t>GRAINS &amp; LEGUMES NUTRITION COUNCIL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343327"/>
            <a:ext cx="10210800" cy="1828800"/>
          </a:xfrm>
        </p:spPr>
        <p:txBody>
          <a:bodyPr>
            <a:normAutofit/>
          </a:bodyPr>
          <a:lstStyle>
            <a:lvl1pPr marL="0" indent="0">
              <a:buNone/>
              <a:defRPr lang="en-US" sz="8000" kern="1200" dirty="0" smtClean="0">
                <a:solidFill>
                  <a:srgbClr val="545454"/>
                </a:solidFill>
                <a:latin typeface="Corbert" panose="020B0504030302020204" pitchFamily="34" charset="0"/>
                <a:ea typeface="+mn-ea"/>
                <a:cs typeface="+mn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8" name="Picture 7" descr="A picture containing mirror, drawing&#10;&#10;Description automatically generated">
            <a:extLst>
              <a:ext uri="{FF2B5EF4-FFF2-40B4-BE49-F238E27FC236}">
                <a16:creationId xmlns:a16="http://schemas.microsoft.com/office/drawing/2014/main" id="{57E42D64-692D-4198-8728-32C7B74F95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597" y="190500"/>
            <a:ext cx="1709803" cy="137160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40C93A-5E12-4C1C-860E-D5B5BDA434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64" y="3435767"/>
            <a:ext cx="4690872" cy="4829548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323981B-9CF3-4C33-AE8E-43A8AB8865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3436289"/>
            <a:ext cx="4978820" cy="482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83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84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14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6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98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32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1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95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8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47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3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" y="-1"/>
            <a:ext cx="6987251" cy="10287003"/>
            <a:chOff x="1" y="-1"/>
            <a:chExt cx="6987251" cy="10287003"/>
          </a:xfrm>
        </p:grpSpPr>
        <p:pic>
          <p:nvPicPr>
            <p:cNvPr id="6" name="Picture 4"/>
            <p:cNvPicPr>
              <a:picLocks noChangeAspect="1"/>
            </p:cNvPicPr>
            <p:nvPr/>
          </p:nvPicPr>
          <p:blipFill rotWithShape="1">
            <a:blip r:embed="rId2"/>
            <a:srcRect l="1047" r="1047"/>
            <a:stretch/>
          </p:blipFill>
          <p:spPr>
            <a:xfrm rot="-5400000">
              <a:off x="-1649875" y="1649875"/>
              <a:ext cx="10287003" cy="6987251"/>
            </a:xfrm>
            <a:prstGeom prst="rect">
              <a:avLst/>
            </a:prstGeom>
          </p:spPr>
        </p:pic>
        <p:sp>
          <p:nvSpPr>
            <p:cNvPr id="7" name="TextBox 5"/>
            <p:cNvSpPr txBox="1"/>
            <p:nvPr/>
          </p:nvSpPr>
          <p:spPr>
            <a:xfrm>
              <a:off x="1012674" y="8527563"/>
              <a:ext cx="4961903" cy="942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99"/>
                </a:lnSpc>
              </a:pPr>
              <a:r>
                <a:rPr lang="en-US" sz="2945" b="1" i="0" spc="323" dirty="0">
                  <a:solidFill>
                    <a:srgbClr val="217A7F"/>
                  </a:solidFill>
                  <a:latin typeface="Montserrat Semi-Bold"/>
                </a:rPr>
                <a:t>GRAINS &amp; LEGUMES NUTRITION COUNCIL</a:t>
              </a:r>
            </a:p>
          </p:txBody>
        </p:sp>
      </p:grp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848600" y="4229100"/>
            <a:ext cx="10210800" cy="1828800"/>
          </a:xfrm>
        </p:spPr>
        <p:txBody>
          <a:bodyPr>
            <a:normAutofit/>
          </a:bodyPr>
          <a:lstStyle>
            <a:lvl1pPr marL="0" indent="0">
              <a:buNone/>
              <a:defRPr lang="en-US" sz="8000" kern="1200" dirty="0">
                <a:solidFill>
                  <a:srgbClr val="545454"/>
                </a:solidFill>
                <a:latin typeface="Corbert" panose="020B0504030302020204" pitchFamily="34" charset="0"/>
                <a:ea typeface="+mn-ea"/>
                <a:cs typeface="+mn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Title…</a:t>
            </a:r>
          </a:p>
        </p:txBody>
      </p:sp>
      <p:pic>
        <p:nvPicPr>
          <p:cNvPr id="8" name="Picture 7" descr="A picture containing mirror, drawing&#10;&#10;Description automatically generated">
            <a:extLst>
              <a:ext uri="{FF2B5EF4-FFF2-40B4-BE49-F238E27FC236}">
                <a16:creationId xmlns:a16="http://schemas.microsoft.com/office/drawing/2014/main" id="{49E9545E-934B-4694-8B9C-335D1E7300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597" y="190500"/>
            <a:ext cx="1709803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11942"/>
            <a:ext cx="1437730" cy="10287000"/>
            <a:chOff x="0" y="0"/>
            <a:chExt cx="1437730" cy="10287000"/>
          </a:xfrm>
        </p:grpSpPr>
        <p:pic>
          <p:nvPicPr>
            <p:cNvPr id="9" name="Picture 4"/>
            <p:cNvPicPr>
              <a:picLocks noChangeAspect="1"/>
            </p:cNvPicPr>
            <p:nvPr/>
          </p:nvPicPr>
          <p:blipFill rotWithShape="1">
            <a:blip r:embed="rId2"/>
            <a:srcRect l="7313" t="41682" b="38837"/>
            <a:stretch/>
          </p:blipFill>
          <p:spPr>
            <a:xfrm rot="-5400000">
              <a:off x="-4424635" y="4424635"/>
              <a:ext cx="10287000" cy="1437730"/>
            </a:xfrm>
            <a:prstGeom prst="rect">
              <a:avLst/>
            </a:prstGeom>
          </p:spPr>
        </p:pic>
        <p:sp>
          <p:nvSpPr>
            <p:cNvPr id="10" name="TextBox 5"/>
            <p:cNvSpPr txBox="1"/>
            <p:nvPr/>
          </p:nvSpPr>
          <p:spPr>
            <a:xfrm rot="-5400000">
              <a:off x="-922278" y="7777858"/>
              <a:ext cx="3261847" cy="640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55"/>
                </a:lnSpc>
              </a:pPr>
              <a:r>
                <a:rPr lang="en-US" sz="1981" b="1" i="0" spc="217" dirty="0">
                  <a:solidFill>
                    <a:srgbClr val="217A7F"/>
                  </a:solidFill>
                  <a:latin typeface="Montserrat Semi-Bold"/>
                </a:rPr>
                <a:t>GRAINS &amp; LEGUMES NUTRITION COUNCIL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05000" y="2019300"/>
            <a:ext cx="9677400" cy="25146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rt" panose="020B0504030302020204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rt" panose="020B0504030302020204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rt" panose="020B05040303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190500"/>
            <a:ext cx="10210800" cy="1828800"/>
          </a:xfrm>
        </p:spPr>
        <p:txBody>
          <a:bodyPr>
            <a:normAutofit/>
          </a:bodyPr>
          <a:lstStyle>
            <a:lvl1pPr marL="0" indent="0">
              <a:buNone/>
              <a:defRPr lang="en-US" sz="8000" kern="1200" dirty="0">
                <a:solidFill>
                  <a:srgbClr val="545454"/>
                </a:solidFill>
                <a:latin typeface="Corbert" panose="020B0504030302020204" pitchFamily="34" charset="0"/>
                <a:ea typeface="+mn-ea"/>
                <a:cs typeface="+mn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Title…</a:t>
            </a:r>
          </a:p>
        </p:txBody>
      </p:sp>
      <p:pic>
        <p:nvPicPr>
          <p:cNvPr id="11" name="Picture 10" descr="A picture containing mirror, drawing&#10;&#10;Description automatically generated">
            <a:extLst>
              <a:ext uri="{FF2B5EF4-FFF2-40B4-BE49-F238E27FC236}">
                <a16:creationId xmlns:a16="http://schemas.microsoft.com/office/drawing/2014/main" id="{D7527EFA-27CC-42F1-8191-D73A95F9E7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597" y="190500"/>
            <a:ext cx="1709803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7921525"/>
            <a:ext cx="18288000" cy="2395614"/>
            <a:chOff x="1" y="7891386"/>
            <a:chExt cx="18288000" cy="2395614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 rotWithShape="1">
            <a:blip r:embed="rId2"/>
            <a:srcRect t="41682" r="1108" b="38837"/>
            <a:stretch/>
          </p:blipFill>
          <p:spPr>
            <a:xfrm>
              <a:off x="1" y="7891386"/>
              <a:ext cx="18288000" cy="2395614"/>
            </a:xfrm>
            <a:prstGeom prst="rect">
              <a:avLst/>
            </a:prstGeom>
          </p:spPr>
        </p:pic>
        <p:sp>
          <p:nvSpPr>
            <p:cNvPr id="10" name="TextBox 8"/>
            <p:cNvSpPr txBox="1"/>
            <p:nvPr/>
          </p:nvSpPr>
          <p:spPr>
            <a:xfrm>
              <a:off x="1028700" y="8608480"/>
              <a:ext cx="4961903" cy="942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99"/>
                </a:lnSpc>
              </a:pPr>
              <a:r>
                <a:rPr lang="en-US" sz="2945" b="1" i="0" spc="323" dirty="0">
                  <a:solidFill>
                    <a:srgbClr val="217A7F"/>
                  </a:solidFill>
                  <a:latin typeface="Montserrat Semi-Bold"/>
                </a:rPr>
                <a:t>GRAINS &amp; LEGUMES NUTRITION COUNCIL</a:t>
              </a:r>
            </a:p>
          </p:txBody>
        </p:sp>
      </p:grp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17968" y="2172127"/>
            <a:ext cx="9677400" cy="25146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rt" panose="020B0504030302020204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rt" panose="020B0504030302020204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rt" panose="020B05040303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17968" y="343327"/>
            <a:ext cx="10210800" cy="1828800"/>
          </a:xfrm>
        </p:spPr>
        <p:txBody>
          <a:bodyPr>
            <a:normAutofit/>
          </a:bodyPr>
          <a:lstStyle>
            <a:lvl1pPr marL="0" indent="0">
              <a:buNone/>
              <a:defRPr lang="en-US" sz="8000" kern="1200" dirty="0">
                <a:solidFill>
                  <a:srgbClr val="545454"/>
                </a:solidFill>
                <a:latin typeface="Corbert" panose="020B0504030302020204" pitchFamily="34" charset="0"/>
                <a:ea typeface="+mn-ea"/>
                <a:cs typeface="+mn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Title…</a:t>
            </a:r>
          </a:p>
        </p:txBody>
      </p:sp>
      <p:pic>
        <p:nvPicPr>
          <p:cNvPr id="11" name="Picture 10" descr="A picture containing mirror, drawing&#10;&#10;Description automatically generated">
            <a:extLst>
              <a:ext uri="{FF2B5EF4-FFF2-40B4-BE49-F238E27FC236}">
                <a16:creationId xmlns:a16="http://schemas.microsoft.com/office/drawing/2014/main" id="{C4A38AD7-C161-4035-B0FC-62364480EF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597" y="190500"/>
            <a:ext cx="1709803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58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8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sbs.com.au/food/article/2018/06/18/these-are-carbs-you-should-eat-help-your-diet" TargetMode="External"/><Relationship Id="rId7" Type="http://schemas.openxmlformats.org/officeDocument/2006/relationships/image" Target="../media/image1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customXml" Target="../ink/ink1.xml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543800" y="2171700"/>
            <a:ext cx="10210800" cy="1828800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Communications approach </a:t>
            </a:r>
          </a:p>
          <a:p>
            <a:pPr algn="ctr"/>
            <a:r>
              <a:rPr lang="en-US" sz="6000" dirty="0"/>
              <a:t>at </a:t>
            </a:r>
          </a:p>
          <a:p>
            <a:pPr algn="ctr"/>
            <a:r>
              <a:rPr lang="en-US" sz="6000" dirty="0"/>
              <a:t>Grains &amp; Legumes </a:t>
            </a:r>
          </a:p>
          <a:p>
            <a:pPr algn="ctr"/>
            <a:r>
              <a:rPr lang="en-US" sz="6000" dirty="0"/>
              <a:t>Nutrition Council </a:t>
            </a:r>
          </a:p>
          <a:p>
            <a:pPr algn="ctr"/>
            <a:endParaRPr lang="en-US" sz="6000" dirty="0"/>
          </a:p>
          <a:p>
            <a:pPr algn="ctr"/>
            <a:r>
              <a:rPr lang="en-US" sz="4400" dirty="0"/>
              <a:t>Kathy La Macchia</a:t>
            </a:r>
          </a:p>
          <a:p>
            <a:pPr algn="ctr"/>
            <a:r>
              <a:rPr lang="en-US" sz="4400" dirty="0"/>
              <a:t>March 2022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124713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90600" y="2172126"/>
            <a:ext cx="16078200" cy="72385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D4D4D"/>
                </a:solidFill>
                <a:cs typeface="Calibri"/>
              </a:rPr>
              <a:t>Group of </a:t>
            </a:r>
            <a:r>
              <a:rPr lang="en-US" b="1" dirty="0">
                <a:solidFill>
                  <a:srgbClr val="4D4D4D"/>
                </a:solidFill>
                <a:cs typeface="Calibri"/>
              </a:rPr>
              <a:t>credible, independent experts </a:t>
            </a:r>
            <a:r>
              <a:rPr lang="en-US" dirty="0">
                <a:solidFill>
                  <a:srgbClr val="4D4D4D"/>
                </a:solidFill>
                <a:cs typeface="Calibri"/>
              </a:rPr>
              <a:t>on grains &amp; legumes nutrition</a:t>
            </a:r>
          </a:p>
          <a:p>
            <a:pPr marL="0" indent="0">
              <a:buNone/>
            </a:pPr>
            <a:endParaRPr lang="en-US" dirty="0">
              <a:solidFill>
                <a:srgbClr val="4D4D4D"/>
              </a:solidFill>
              <a:cs typeface="Calibri"/>
            </a:endParaRPr>
          </a:p>
          <a:p>
            <a:r>
              <a:rPr lang="en-US" dirty="0">
                <a:solidFill>
                  <a:srgbClr val="4D4D4D"/>
                </a:solidFill>
                <a:cs typeface="Calibri"/>
              </a:rPr>
              <a:t>We are a </a:t>
            </a:r>
            <a:r>
              <a:rPr lang="en-US" b="1" dirty="0">
                <a:solidFill>
                  <a:srgbClr val="4D4D4D"/>
                </a:solidFill>
                <a:cs typeface="Calibri"/>
              </a:rPr>
              <a:t>Health Promotion Charity </a:t>
            </a:r>
            <a:r>
              <a:rPr lang="en-US" dirty="0">
                <a:solidFill>
                  <a:srgbClr val="4D4D4D"/>
                </a:solidFill>
                <a:cs typeface="Calibri"/>
              </a:rPr>
              <a:t>and a </a:t>
            </a:r>
            <a:r>
              <a:rPr lang="en-US" b="1" dirty="0">
                <a:solidFill>
                  <a:srgbClr val="4D4D4D"/>
                </a:solidFill>
                <a:cs typeface="Calibri"/>
              </a:rPr>
              <a:t>non-profit organization</a:t>
            </a:r>
          </a:p>
          <a:p>
            <a:pPr marL="0" indent="0">
              <a:buNone/>
            </a:pPr>
            <a:endParaRPr lang="en-US" b="1" dirty="0">
              <a:solidFill>
                <a:srgbClr val="4D4D4D"/>
              </a:solidFill>
              <a:cs typeface="Calibri"/>
            </a:endParaRPr>
          </a:p>
          <a:p>
            <a:r>
              <a:rPr lang="en-US" dirty="0">
                <a:solidFill>
                  <a:srgbClr val="4D4D4D"/>
                </a:solidFill>
                <a:cs typeface="Calibri"/>
              </a:rPr>
              <a:t>We </a:t>
            </a:r>
            <a:r>
              <a:rPr lang="en-US" b="1" dirty="0">
                <a:solidFill>
                  <a:srgbClr val="4D4D4D"/>
                </a:solidFill>
                <a:cs typeface="Calibri"/>
              </a:rPr>
              <a:t>promote grains and legumes</a:t>
            </a:r>
            <a:r>
              <a:rPr lang="en-US" dirty="0">
                <a:solidFill>
                  <a:srgbClr val="4D4D4D"/>
                </a:solidFill>
                <a:cs typeface="Calibri"/>
              </a:rPr>
              <a:t> as part of a balanced diet  through  </a:t>
            </a:r>
            <a:r>
              <a:rPr lang="en-US" b="1" dirty="0">
                <a:solidFill>
                  <a:srgbClr val="4D4D4D"/>
                </a:solidFill>
                <a:cs typeface="Calibri"/>
              </a:rPr>
              <a:t>evidence-based</a:t>
            </a:r>
            <a:r>
              <a:rPr lang="en-US" dirty="0">
                <a:solidFill>
                  <a:srgbClr val="4D4D4D"/>
                </a:solidFill>
                <a:cs typeface="Calibri"/>
              </a:rPr>
              <a:t> information </a:t>
            </a:r>
          </a:p>
          <a:p>
            <a:endParaRPr lang="en-US" dirty="0">
              <a:solidFill>
                <a:srgbClr val="4D4D4D"/>
              </a:solidFill>
              <a:cs typeface="Calibri"/>
            </a:endParaRPr>
          </a:p>
          <a:p>
            <a:r>
              <a:rPr lang="en-US" b="1" dirty="0">
                <a:solidFill>
                  <a:srgbClr val="4D4D4D"/>
                </a:solidFill>
                <a:cs typeface="Calibri"/>
              </a:rPr>
              <a:t>We work </a:t>
            </a:r>
            <a:r>
              <a:rPr lang="en-US" dirty="0">
                <a:solidFill>
                  <a:srgbClr val="4D4D4D"/>
                </a:solidFill>
                <a:cs typeface="Calibri"/>
              </a:rPr>
              <a:t>with grains and legumes research associations, millers and food industry</a:t>
            </a:r>
          </a:p>
          <a:p>
            <a:pPr marL="0" indent="0">
              <a:buNone/>
            </a:pPr>
            <a:endParaRPr lang="en-US" dirty="0">
              <a:solidFill>
                <a:srgbClr val="4D4D4D"/>
              </a:solidFill>
              <a:cs typeface="Calibri"/>
            </a:endParaRPr>
          </a:p>
          <a:p>
            <a:r>
              <a:rPr lang="en-US" dirty="0">
                <a:solidFill>
                  <a:srgbClr val="4D4D4D"/>
                </a:solidFill>
                <a:cs typeface="Calibri"/>
              </a:rPr>
              <a:t>We focus </a:t>
            </a:r>
            <a:r>
              <a:rPr lang="en-US" b="1" dirty="0">
                <a:solidFill>
                  <a:srgbClr val="4D4D4D"/>
                </a:solidFill>
                <a:cs typeface="Calibri"/>
              </a:rPr>
              <a:t>our communications </a:t>
            </a:r>
            <a:r>
              <a:rPr lang="en-US" dirty="0">
                <a:solidFill>
                  <a:srgbClr val="4D4D4D"/>
                </a:solidFill>
                <a:cs typeface="Calibri"/>
              </a:rPr>
              <a:t>to health care professional- dietitians, influencers and consumers</a:t>
            </a:r>
          </a:p>
          <a:p>
            <a:endParaRPr lang="en-AU" dirty="0">
              <a:solidFill>
                <a:srgbClr val="4D4D4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Who we are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007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90600" y="343327"/>
            <a:ext cx="13638720" cy="1828800"/>
          </a:xfrm>
        </p:spPr>
        <p:txBody>
          <a:bodyPr>
            <a:normAutofit/>
          </a:bodyPr>
          <a:lstStyle/>
          <a:p>
            <a:r>
              <a:rPr lang="en-AU" dirty="0"/>
              <a:t>Communications tools we use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17968" y="1714500"/>
            <a:ext cx="10716832" cy="792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Montserrat Semi-Bold" panose="020B060402020202020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Montserrat Semi-Bold" panose="020B06040202020202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Montserrat Semi-Bold" panose="020B06040202020202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AU" sz="2400" b="1" dirty="0">
              <a:solidFill>
                <a:schemeClr val="bg2">
                  <a:lumMod val="50000"/>
                </a:schemeClr>
              </a:solidFill>
              <a:latin typeface="Corbert" panose="020B0504030302020204"/>
              <a:cs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rt" panose="020B0504030302020204"/>
                <a:cs typeface="Calibri Light" panose="020F0302020204030204" pitchFamily="34" charset="0"/>
              </a:rPr>
              <a:t>FOR CONSUMERS</a:t>
            </a:r>
          </a:p>
          <a:p>
            <a:pPr>
              <a:lnSpc>
                <a:spcPct val="150000"/>
              </a:lnSpc>
            </a:pPr>
            <a:r>
              <a:rPr lang="en-AU" sz="2400" b="1" dirty="0">
                <a:solidFill>
                  <a:schemeClr val="bg2">
                    <a:lumMod val="50000"/>
                  </a:schemeClr>
                </a:solidFill>
                <a:latin typeface="Corbert" panose="020B0504030302020204"/>
                <a:cs typeface="Calibri Light" panose="020F0302020204030204" pitchFamily="34" charset="0"/>
              </a:rPr>
              <a:t>Social media- Instagram, </a:t>
            </a:r>
            <a:r>
              <a:rPr lang="en-AU" sz="2400" b="1" dirty="0" err="1">
                <a:solidFill>
                  <a:schemeClr val="bg2">
                    <a:lumMod val="50000"/>
                  </a:schemeClr>
                </a:solidFill>
                <a:latin typeface="Corbert" panose="020B0504030302020204"/>
                <a:cs typeface="Calibri Light" panose="020F0302020204030204" pitchFamily="34" charset="0"/>
              </a:rPr>
              <a:t>facebook</a:t>
            </a:r>
            <a:endParaRPr lang="en-AU" sz="2400" b="1" dirty="0">
              <a:solidFill>
                <a:schemeClr val="bg2">
                  <a:lumMod val="50000"/>
                </a:schemeClr>
              </a:solidFill>
              <a:latin typeface="Corbert" panose="020B0504030302020204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400" b="1" dirty="0">
                <a:solidFill>
                  <a:schemeClr val="bg2">
                    <a:lumMod val="50000"/>
                  </a:schemeClr>
                </a:solidFill>
                <a:latin typeface="Corbert" panose="020B0504030302020204"/>
                <a:cs typeface="Calibri Light" panose="020F0302020204030204" pitchFamily="34" charset="0"/>
              </a:rPr>
              <a:t>Run national and global campaigns</a:t>
            </a:r>
          </a:p>
          <a:p>
            <a:pPr>
              <a:lnSpc>
                <a:spcPct val="150000"/>
              </a:lnSpc>
            </a:pPr>
            <a:r>
              <a:rPr lang="en-AU" sz="2400" b="1" dirty="0">
                <a:solidFill>
                  <a:schemeClr val="bg2">
                    <a:lumMod val="50000"/>
                  </a:schemeClr>
                </a:solidFill>
                <a:latin typeface="Corbert" panose="020B0504030302020204"/>
                <a:cs typeface="Calibri Light" panose="020F0302020204030204" pitchFamily="34" charset="0"/>
              </a:rPr>
              <a:t>Connect with influencers</a:t>
            </a:r>
          </a:p>
          <a:p>
            <a:pPr>
              <a:lnSpc>
                <a:spcPct val="150000"/>
              </a:lnSpc>
            </a:pPr>
            <a:r>
              <a:rPr lang="en-AU" sz="2400" b="1" dirty="0">
                <a:solidFill>
                  <a:schemeClr val="bg2">
                    <a:lumMod val="50000"/>
                  </a:schemeClr>
                </a:solidFill>
                <a:latin typeface="Corbert" panose="020B0504030302020204"/>
                <a:cs typeface="Calibri Light" panose="020F0302020204030204" pitchFamily="34" charset="0"/>
              </a:rPr>
              <a:t>Recipe promotion and nutrition facts and myth busters</a:t>
            </a:r>
          </a:p>
          <a:p>
            <a:pPr>
              <a:lnSpc>
                <a:spcPct val="150000"/>
              </a:lnSpc>
            </a:pPr>
            <a:r>
              <a:rPr lang="en-AU" sz="2400" b="1" dirty="0">
                <a:solidFill>
                  <a:schemeClr val="bg2">
                    <a:lumMod val="50000"/>
                  </a:schemeClr>
                </a:solidFill>
                <a:latin typeface="Corbert" panose="020B0504030302020204"/>
                <a:cs typeface="Calibri Light" panose="020F0302020204030204" pitchFamily="34" charset="0"/>
              </a:rPr>
              <a:t>Newsletters for our consumers</a:t>
            </a:r>
          </a:p>
          <a:p>
            <a:pPr>
              <a:lnSpc>
                <a:spcPct val="150000"/>
              </a:lnSpc>
            </a:pPr>
            <a:r>
              <a:rPr lang="en-AU" sz="2400" b="1" dirty="0">
                <a:solidFill>
                  <a:schemeClr val="bg2">
                    <a:lumMod val="50000"/>
                  </a:schemeClr>
                </a:solidFill>
                <a:latin typeface="Corbert" panose="020B0504030302020204"/>
                <a:cs typeface="Calibri Light" panose="020F0302020204030204" pitchFamily="34" charset="0"/>
              </a:rPr>
              <a:t>On pack communications</a:t>
            </a:r>
          </a:p>
          <a:p>
            <a:pPr>
              <a:lnSpc>
                <a:spcPct val="150000"/>
              </a:lnSpc>
            </a:pPr>
            <a:r>
              <a:rPr lang="en-AU" sz="2400" b="1" dirty="0">
                <a:solidFill>
                  <a:schemeClr val="bg2">
                    <a:lumMod val="50000"/>
                  </a:schemeClr>
                </a:solidFill>
                <a:latin typeface="Corbert" panose="020B0504030302020204"/>
                <a:cs typeface="Calibri Light" panose="020F0302020204030204" pitchFamily="34" charset="0"/>
              </a:rPr>
              <a:t>Little paid advertising in </a:t>
            </a:r>
            <a:r>
              <a:rPr lang="en-AU" sz="2400" b="1" dirty="0" err="1">
                <a:solidFill>
                  <a:schemeClr val="bg2">
                    <a:lumMod val="50000"/>
                  </a:schemeClr>
                </a:solidFill>
                <a:latin typeface="Corbert" panose="020B0504030302020204"/>
                <a:cs typeface="Calibri Light" panose="020F0302020204030204" pitchFamily="34" charset="0"/>
              </a:rPr>
              <a:t>womens</a:t>
            </a:r>
            <a:r>
              <a:rPr lang="en-AU" sz="2400" b="1" dirty="0">
                <a:solidFill>
                  <a:schemeClr val="bg2">
                    <a:lumMod val="50000"/>
                  </a:schemeClr>
                </a:solidFill>
                <a:latin typeface="Corbert" panose="020B0504030302020204"/>
                <a:cs typeface="Calibri Light" panose="020F0302020204030204" pitchFamily="34" charset="0"/>
              </a:rPr>
              <a:t> and health magazines</a:t>
            </a:r>
          </a:p>
          <a:p>
            <a:pPr marL="0" indent="0">
              <a:lnSpc>
                <a:spcPct val="150000"/>
              </a:lnSpc>
              <a:buNone/>
            </a:pPr>
            <a:endParaRPr lang="en-AU" sz="2400" b="1" dirty="0">
              <a:solidFill>
                <a:schemeClr val="bg2">
                  <a:lumMod val="50000"/>
                </a:schemeClr>
              </a:solidFill>
              <a:latin typeface="Corbert" panose="020B0504030302020204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spcBef>
                <a:spcPts val="638"/>
              </a:spcBef>
              <a:buClr>
                <a:srgbClr val="655441"/>
              </a:buClr>
            </a:pPr>
            <a:endParaRPr lang="en-AU" sz="1200" dirty="0">
              <a:solidFill>
                <a:schemeClr val="tx1">
                  <a:lumMod val="65000"/>
                  <a:lumOff val="35000"/>
                </a:schemeClr>
              </a:solidFill>
              <a:latin typeface="Corbert" panose="020B0504030302020204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742B6-2E4E-4BCE-93F5-2D88E678F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67" t="16667" r="38600" b="33704"/>
          <a:stretch/>
        </p:blipFill>
        <p:spPr>
          <a:xfrm>
            <a:off x="14948543" y="5245685"/>
            <a:ext cx="3339457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9723E23-2D5C-43C5-8148-B8DEAE963B5B}"/>
              </a:ext>
            </a:extLst>
          </p:cNvPr>
          <p:cNvGrpSpPr/>
          <p:nvPr/>
        </p:nvGrpSpPr>
        <p:grpSpPr>
          <a:xfrm>
            <a:off x="9654220" y="1632082"/>
            <a:ext cx="3899543" cy="5155124"/>
            <a:chOff x="166805" y="1671974"/>
            <a:chExt cx="3550616" cy="3660603"/>
          </a:xfrm>
        </p:grpSpPr>
        <p:pic>
          <p:nvPicPr>
            <p:cNvPr id="8" name="Picture 12">
              <a:hlinkClick r:id="rId3"/>
              <a:extLst>
                <a:ext uri="{FF2B5EF4-FFF2-40B4-BE49-F238E27FC236}">
                  <a16:creationId xmlns:a16="http://schemas.microsoft.com/office/drawing/2014/main" id="{F6AE104D-D1FE-4F3F-B650-239030518F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29034" r="69509" b="22243"/>
            <a:stretch/>
          </p:blipFill>
          <p:spPr bwMode="auto">
            <a:xfrm>
              <a:off x="166806" y="1991170"/>
              <a:ext cx="3550615" cy="33414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>
              <a:extLst>
                <a:ext uri="{FF2B5EF4-FFF2-40B4-BE49-F238E27FC236}">
                  <a16:creationId xmlns:a16="http://schemas.microsoft.com/office/drawing/2014/main" id="{2F499632-60E7-4804-8536-7F76B82578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61" r="69509" b="85265"/>
            <a:stretch/>
          </p:blipFill>
          <p:spPr bwMode="auto">
            <a:xfrm>
              <a:off x="166805" y="1671974"/>
              <a:ext cx="3550615" cy="31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69AE31-4712-4D75-826F-A4E5BC3809EC}"/>
                  </a:ext>
                </a:extLst>
              </p14:cNvPr>
              <p14:cNvContentPartPr/>
              <p14:nvPr/>
            </p14:nvContentPartPr>
            <p14:xfrm>
              <a:off x="7497360" y="272712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69AE31-4712-4D75-826F-A4E5BC3809E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8720" y="27181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2D9EA8-B0A7-40F8-84D5-6FE68179A36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0" t="43662"/>
          <a:stretch/>
        </p:blipFill>
        <p:spPr>
          <a:xfrm>
            <a:off x="1748042" y="7170329"/>
            <a:ext cx="3850054" cy="3042046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0406383-279F-4B8D-82E8-436650B54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88367"/>
            <a:ext cx="3037787" cy="327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24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90600" y="343327"/>
            <a:ext cx="13638720" cy="1828800"/>
          </a:xfrm>
        </p:spPr>
        <p:txBody>
          <a:bodyPr>
            <a:normAutofit/>
          </a:bodyPr>
          <a:lstStyle/>
          <a:p>
            <a:r>
              <a:rPr lang="en-AU" dirty="0"/>
              <a:t>Communications tools we use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17968" y="1714500"/>
            <a:ext cx="10716832" cy="792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Montserrat Semi-Bold" panose="020B060402020202020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Montserrat Semi-Bold" panose="020B06040202020202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Montserrat Semi-Bold" panose="020B06040202020202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AU" sz="2400" b="1" dirty="0">
              <a:solidFill>
                <a:schemeClr val="bg2">
                  <a:lumMod val="50000"/>
                </a:schemeClr>
              </a:solidFill>
              <a:latin typeface="Corbert" panose="020B0504030302020204"/>
              <a:cs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rt" panose="020B0504030302020204"/>
                <a:cs typeface="Calibri Light" panose="020F0302020204030204" pitchFamily="34" charset="0"/>
              </a:rPr>
              <a:t>FOR HEALTH CAE PROFESSIONALS</a:t>
            </a:r>
          </a:p>
          <a:p>
            <a:pPr>
              <a:lnSpc>
                <a:spcPct val="150000"/>
              </a:lnSpc>
            </a:pPr>
            <a:r>
              <a:rPr lang="en-AU" sz="2400" b="1" dirty="0">
                <a:solidFill>
                  <a:schemeClr val="bg2">
                    <a:lumMod val="50000"/>
                  </a:schemeClr>
                </a:solidFill>
                <a:latin typeface="Corbert" panose="020B0504030302020204"/>
                <a:cs typeface="Calibri Light" panose="020F0302020204030204" pitchFamily="34" charset="0"/>
              </a:rPr>
              <a:t>Social media- Facebook and Twitter</a:t>
            </a:r>
          </a:p>
          <a:p>
            <a:pPr>
              <a:lnSpc>
                <a:spcPct val="150000"/>
              </a:lnSpc>
            </a:pPr>
            <a:r>
              <a:rPr lang="en-AU" sz="2400" b="1" dirty="0">
                <a:solidFill>
                  <a:schemeClr val="bg2">
                    <a:lumMod val="50000"/>
                  </a:schemeClr>
                </a:solidFill>
                <a:latin typeface="Corbert" panose="020B0504030302020204"/>
                <a:cs typeface="Calibri Light" panose="020F0302020204030204" pitchFamily="34" charset="0"/>
              </a:rPr>
              <a:t>Webinars</a:t>
            </a:r>
          </a:p>
          <a:p>
            <a:pPr>
              <a:lnSpc>
                <a:spcPct val="150000"/>
              </a:lnSpc>
            </a:pPr>
            <a:r>
              <a:rPr lang="en-AU" sz="2400" b="1" dirty="0">
                <a:solidFill>
                  <a:schemeClr val="bg2">
                    <a:lumMod val="50000"/>
                  </a:schemeClr>
                </a:solidFill>
                <a:latin typeface="Corbert" panose="020B0504030302020204"/>
                <a:cs typeface="Calibri Light" panose="020F0302020204030204" pitchFamily="34" charset="0"/>
              </a:rPr>
              <a:t>Media releases on research</a:t>
            </a:r>
          </a:p>
          <a:p>
            <a:pPr>
              <a:lnSpc>
                <a:spcPct val="150000"/>
              </a:lnSpc>
            </a:pPr>
            <a:r>
              <a:rPr lang="en-AU" sz="2400" b="1" dirty="0">
                <a:solidFill>
                  <a:schemeClr val="bg2">
                    <a:lumMod val="50000"/>
                  </a:schemeClr>
                </a:solidFill>
                <a:latin typeface="Corbert" panose="020B0504030302020204"/>
                <a:cs typeface="Calibri Light" panose="020F0302020204030204" pitchFamily="34" charset="0"/>
              </a:rPr>
              <a:t>Product and recipe spotlights</a:t>
            </a:r>
          </a:p>
          <a:p>
            <a:pPr>
              <a:lnSpc>
                <a:spcPct val="150000"/>
              </a:lnSpc>
            </a:pPr>
            <a:r>
              <a:rPr lang="en-AU" sz="2400" b="1" dirty="0">
                <a:solidFill>
                  <a:schemeClr val="bg2">
                    <a:lumMod val="50000"/>
                  </a:schemeClr>
                </a:solidFill>
                <a:latin typeface="Corbert" panose="020B0504030302020204"/>
                <a:cs typeface="Calibri Light" panose="020F0302020204030204" pitchFamily="34" charset="0"/>
              </a:rPr>
              <a:t>Ready reckoners, fact sheets</a:t>
            </a:r>
          </a:p>
          <a:p>
            <a:pPr>
              <a:lnSpc>
                <a:spcPct val="150000"/>
              </a:lnSpc>
            </a:pPr>
            <a:r>
              <a:rPr lang="en-AU" sz="2400" b="1" dirty="0">
                <a:solidFill>
                  <a:schemeClr val="bg2">
                    <a:lumMod val="50000"/>
                  </a:schemeClr>
                </a:solidFill>
                <a:latin typeface="Corbert" panose="020B0504030302020204"/>
                <a:cs typeface="Calibri Light" panose="020F0302020204030204" pitchFamily="34" charset="0"/>
              </a:rPr>
              <a:t>Audit updates</a:t>
            </a:r>
          </a:p>
          <a:p>
            <a:pPr>
              <a:lnSpc>
                <a:spcPct val="150000"/>
              </a:lnSpc>
              <a:spcBef>
                <a:spcPts val="638"/>
              </a:spcBef>
              <a:buClr>
                <a:srgbClr val="655441"/>
              </a:buClr>
            </a:pPr>
            <a:endParaRPr lang="en-AU" sz="1200" dirty="0">
              <a:solidFill>
                <a:schemeClr val="tx1">
                  <a:lumMod val="65000"/>
                  <a:lumOff val="35000"/>
                </a:schemeClr>
              </a:solidFill>
              <a:latin typeface="Corbert" panose="020B0504030302020204"/>
              <a:cs typeface="Calibri Light" panose="020F0302020204030204" pitchFamily="34" charset="0"/>
            </a:endParaRPr>
          </a:p>
        </p:txBody>
      </p:sp>
      <p:pic>
        <p:nvPicPr>
          <p:cNvPr id="5" name="Picture 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1B577F73-2C78-4520-97B5-3AA25A595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73" t="24861" r="9296" b="14723"/>
          <a:stretch/>
        </p:blipFill>
        <p:spPr>
          <a:xfrm>
            <a:off x="11430000" y="1791653"/>
            <a:ext cx="5456316" cy="3400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69AE31-4712-4D75-826F-A4E5BC3809EC}"/>
                  </a:ext>
                </a:extLst>
              </p14:cNvPr>
              <p14:cNvContentPartPr/>
              <p14:nvPr/>
            </p14:nvContentPartPr>
            <p14:xfrm>
              <a:off x="7497360" y="272712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69AE31-4712-4D75-826F-A4E5BC3809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8360" y="27181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 descr="A picture containing text, food, vegetable&#10;&#10;Description automatically generated">
            <a:extLst>
              <a:ext uri="{FF2B5EF4-FFF2-40B4-BE49-F238E27FC236}">
                <a16:creationId xmlns:a16="http://schemas.microsoft.com/office/drawing/2014/main" id="{1D08A8B7-7EB4-4E62-830E-C3EE9EBC8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829300"/>
            <a:ext cx="7539030" cy="424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D28708-7D1F-42A0-8165-114213308A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744" y="5413864"/>
            <a:ext cx="4291314" cy="4291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827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4D795B-549A-430B-ACE9-9FF788F799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2476500"/>
            <a:ext cx="7010400" cy="70866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aim to work collaboratively especially for research release and campaigns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wholegrains week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work with main stakeholders communication style depends on message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focus on high level detail communication to health care professionals &amp; key messages for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infleuncers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consumers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discuss with our partners who will do what media and ensure all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syncronised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Also work with Nutrition partners for key promotions and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capaigns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EBD85-39C0-492B-BDE6-76A630F1E8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723900"/>
            <a:ext cx="16306800" cy="1828800"/>
          </a:xfrm>
        </p:spPr>
        <p:txBody>
          <a:bodyPr>
            <a:normAutofit/>
          </a:bodyPr>
          <a:lstStyle/>
          <a:p>
            <a:r>
              <a:rPr lang="en-US" sz="6000" b="1" dirty="0"/>
              <a:t>Do Partners communicate simultaneously?</a:t>
            </a:r>
            <a:endParaRPr lang="en-AU" sz="6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2BBDE-8F6A-4FCE-B3EB-0B38332E1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1714500"/>
            <a:ext cx="9144792" cy="834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4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682A62-EFAD-4F6D-9239-7E67F2AB65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3009900"/>
            <a:ext cx="9677400" cy="6019800"/>
          </a:xfrm>
        </p:spPr>
        <p:txBody>
          <a:bodyPr>
            <a:normAutofit/>
          </a:bodyPr>
          <a:lstStyle/>
          <a:p>
            <a:r>
              <a:rPr lang="en-US" dirty="0"/>
              <a:t>Communication strategy</a:t>
            </a:r>
          </a:p>
          <a:p>
            <a:r>
              <a:rPr lang="en-US" dirty="0"/>
              <a:t>Planning and Budget</a:t>
            </a:r>
          </a:p>
          <a:p>
            <a:r>
              <a:rPr lang="en-US" dirty="0"/>
              <a:t>Collaboration with partners</a:t>
            </a:r>
          </a:p>
          <a:p>
            <a:r>
              <a:rPr lang="en-US" dirty="0"/>
              <a:t>Understand the audience</a:t>
            </a:r>
          </a:p>
          <a:p>
            <a:r>
              <a:rPr lang="en-US" dirty="0"/>
              <a:t>Focus on right language and tone</a:t>
            </a:r>
          </a:p>
          <a:p>
            <a:r>
              <a:rPr lang="en-US" dirty="0"/>
              <a:t>Keep it short and sharp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8D66A-66CA-4038-8248-7D85E60295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343327"/>
            <a:ext cx="14706600" cy="1828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is most important for good communications?</a:t>
            </a:r>
            <a:endParaRPr lang="en-AU" dirty="0"/>
          </a:p>
        </p:txBody>
      </p:sp>
      <p:pic>
        <p:nvPicPr>
          <p:cNvPr id="1026" name="Picture 2" descr="Image result for effective communication">
            <a:extLst>
              <a:ext uri="{FF2B5EF4-FFF2-40B4-BE49-F238E27FC236}">
                <a16:creationId xmlns:a16="http://schemas.microsoft.com/office/drawing/2014/main" id="{465D4943-B169-4018-8C4E-1608BDC36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305300"/>
            <a:ext cx="64865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9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A0DCDA13D8C04380159ACBE394A8A2" ma:contentTypeVersion="13" ma:contentTypeDescription="Create a new document." ma:contentTypeScope="" ma:versionID="967dd01e2591507d57dc7b7a6603744a">
  <xsd:schema xmlns:xsd="http://www.w3.org/2001/XMLSchema" xmlns:xs="http://www.w3.org/2001/XMLSchema" xmlns:p="http://schemas.microsoft.com/office/2006/metadata/properties" xmlns:ns2="9188814c-b6a2-441e-a35e-e8dc4e1a3021" xmlns:ns3="2ddd5a62-4eaa-4431-bde1-a4c464b09072" targetNamespace="http://schemas.microsoft.com/office/2006/metadata/properties" ma:root="true" ma:fieldsID="648a8261ed87072eb3bcc70674a52c78" ns2:_="" ns3:_="">
    <xsd:import namespace="9188814c-b6a2-441e-a35e-e8dc4e1a3021"/>
    <xsd:import namespace="2ddd5a62-4eaa-4431-bde1-a4c464b090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8814c-b6a2-441e-a35e-e8dc4e1a30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d5a62-4eaa-4431-bde1-a4c464b090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8ED543-6FBD-4811-A28B-D2037C454A0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83D8A80-C204-47ED-98AE-53D7B4E0D8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E151A8-12F3-4814-9557-B7E01A83B9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88814c-b6a2-441e-a35e-e8dc4e1a3021"/>
    <ds:schemaRef ds:uri="2ddd5a62-4eaa-4431-bde1-a4c464b09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249</Words>
  <Application>Microsoft Office PowerPoint</Application>
  <PresentationFormat>Custom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Corbert</vt:lpstr>
      <vt:lpstr>Montserrat Semi-Bold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GLNC FY20 Template</dc:title>
  <dc:creator>Alex Locke</dc:creator>
  <cp:lastModifiedBy>Kathy La Macchia</cp:lastModifiedBy>
  <cp:revision>35</cp:revision>
  <dcterms:created xsi:type="dcterms:W3CDTF">2006-08-16T00:00:00Z</dcterms:created>
  <dcterms:modified xsi:type="dcterms:W3CDTF">2022-03-21T02:56:07Z</dcterms:modified>
  <dc:identifier>DADfIb28lDs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0x01010043A0DCDA13D8C04380159ACBE394A8A2</vt:lpwstr>
  </property>
  <property fmtid="{D5CDD505-2E9C-101B-9397-08002B2CF9AE}" pid="3" name="Order">
    <vt:r8>1852400</vt:r8>
  </property>
</Properties>
</file>